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3" r:id="rId4"/>
    <p:sldId id="258" r:id="rId5"/>
    <p:sldId id="281" r:id="rId6"/>
    <p:sldId id="259" r:id="rId7"/>
    <p:sldId id="282" r:id="rId8"/>
    <p:sldId id="262" r:id="rId9"/>
    <p:sldId id="280" r:id="rId10"/>
    <p:sldId id="283" r:id="rId11"/>
    <p:sldId id="286" r:id="rId12"/>
    <p:sldId id="288" r:id="rId13"/>
    <p:sldId id="289" r:id="rId14"/>
    <p:sldId id="264" r:id="rId15"/>
    <p:sldId id="265" r:id="rId16"/>
    <p:sldId id="278" r:id="rId17"/>
    <p:sldId id="273" r:id="rId18"/>
    <p:sldId id="274" r:id="rId19"/>
    <p:sldId id="275" r:id="rId20"/>
    <p:sldId id="276" r:id="rId21"/>
    <p:sldId id="277" r:id="rId22"/>
    <p:sldId id="266" r:id="rId23"/>
    <p:sldId id="267" r:id="rId24"/>
    <p:sldId id="268" r:id="rId25"/>
    <p:sldId id="269" r:id="rId26"/>
    <p:sldId id="260" r:id="rId27"/>
    <p:sldId id="261" r:id="rId28"/>
    <p:sldId id="271" r:id="rId29"/>
    <p:sldId id="27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9ED5DE-DA06-4D45-A515-BAB17CA2DF87}" v="13" dt="2021-03-25T01:15:20.8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08"/>
  </p:normalViewPr>
  <p:slideViewPr>
    <p:cSldViewPr snapToGrid="0" snapToObjects="1">
      <p:cViewPr varScale="1">
        <p:scale>
          <a:sx n="99" d="100"/>
          <a:sy n="99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757C5-9085-D94D-A4DF-3B7D8D78C6B3}" type="datetimeFigureOut">
              <a:rPr lang="en-US" smtClean="0"/>
              <a:t>3/25/21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563CF-0C28-7D46-862E-7FD7F843E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60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pic of airworthiness certificate.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563CF-0C28-7D46-862E-7FD7F843E3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89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10A09-A023-5A47-B69F-C01EF734C5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TRANSNORTHERN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AB788-14D4-434E-9BF0-8757501F15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600" dirty="0" err="1"/>
              <a:t>METROLINER</a:t>
            </a:r>
            <a:r>
              <a:rPr lang="en-US" sz="2600" dirty="0"/>
              <a:t> 16,000 lbs DIFFERENCES TRAINING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296263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C5698-A554-734C-8A0C-56DE4EA3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MISC. </a:t>
            </a:r>
            <a:r>
              <a:rPr lang="en-US" dirty="0" err="1"/>
              <a:t>DIFFerences</a:t>
            </a:r>
            <a:endParaRPr lang="en-US" dirty="0"/>
          </a:p>
        </p:txBody>
      </p:sp>
      <p:pic>
        <p:nvPicPr>
          <p:cNvPr id="6" name="Picture 5" descr="A picture containing text, control panel&#10;&#10;Description automatically generated">
            <a:extLst>
              <a:ext uri="{FF2B5EF4-FFF2-40B4-BE49-F238E27FC236}">
                <a16:creationId xmlns:a16="http://schemas.microsoft.com/office/drawing/2014/main" id="{D8A6287E-7B32-C54A-9D47-69475216D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739" y="3089460"/>
            <a:ext cx="2080684" cy="2774245"/>
          </a:xfrm>
          <a:prstGeom prst="rect">
            <a:avLst/>
          </a:prstGeom>
        </p:spPr>
      </p:pic>
      <p:pic>
        <p:nvPicPr>
          <p:cNvPr id="8" name="Picture 7" descr="A picture containing plane, outdoor, airplane, aircraft&#10;&#10;Description automatically generated">
            <a:extLst>
              <a:ext uri="{FF2B5EF4-FFF2-40B4-BE49-F238E27FC236}">
                <a16:creationId xmlns:a16="http://schemas.microsoft.com/office/drawing/2014/main" id="{D930565C-6345-B24A-A4CB-282EE9CC2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82" y="2994915"/>
            <a:ext cx="2080683" cy="2774245"/>
          </a:xfrm>
          <a:prstGeom prst="rect">
            <a:avLst/>
          </a:prstGeom>
        </p:spPr>
      </p:pic>
      <p:pic>
        <p:nvPicPr>
          <p:cNvPr id="10" name="Picture 9" descr="A picture containing text, electronics, different, control panel&#10;&#10;Description automatically generated">
            <a:extLst>
              <a:ext uri="{FF2B5EF4-FFF2-40B4-BE49-F238E27FC236}">
                <a16:creationId xmlns:a16="http://schemas.microsoft.com/office/drawing/2014/main" id="{7587539D-80C4-D54D-8DCD-B4E3A2ACD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743" y="3089460"/>
            <a:ext cx="3293059" cy="2679700"/>
          </a:xfrm>
          <a:prstGeom prst="rect">
            <a:avLst/>
          </a:prstGeom>
        </p:spPr>
      </p:pic>
      <p:pic>
        <p:nvPicPr>
          <p:cNvPr id="9" name="Picture 8" descr="A picture containing outdoor, trailer, van&#10;&#10;Description automatically generated">
            <a:extLst>
              <a:ext uri="{FF2B5EF4-FFF2-40B4-BE49-F238E27FC236}">
                <a16:creationId xmlns:a16="http://schemas.microsoft.com/office/drawing/2014/main" id="{CDC1C985-8B65-E241-9393-BF44F329C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485" y="3089460"/>
            <a:ext cx="3572934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85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072CB-F254-2847-AA33-FDDA6EA63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93" y="-205347"/>
            <a:ext cx="10131425" cy="1456267"/>
          </a:xfrm>
        </p:spPr>
        <p:txBody>
          <a:bodyPr/>
          <a:lstStyle/>
          <a:p>
            <a:r>
              <a:rPr lang="en-US" dirty="0" err="1"/>
              <a:t>Cawi</a:t>
            </a:r>
            <a:r>
              <a:rPr lang="en-US" dirty="0"/>
              <a:t>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580F1-60A6-894D-B1BA-1DFF64F05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93" y="1001214"/>
            <a:ext cx="10131425" cy="1456267"/>
          </a:xfrm>
        </p:spPr>
        <p:txBody>
          <a:bodyPr>
            <a:normAutofit/>
          </a:bodyPr>
          <a:lstStyle/>
          <a:p>
            <a:r>
              <a:rPr lang="en-US" sz="2000" dirty="0"/>
              <a:t>14,500 Metro: 8 gallons minimum quantity</a:t>
            </a:r>
          </a:p>
          <a:p>
            <a:r>
              <a:rPr lang="en-US" sz="2000" dirty="0"/>
              <a:t>16,000 Metro: 9 gallons minimum quantity</a:t>
            </a:r>
          </a:p>
          <a:p>
            <a:r>
              <a:rPr lang="en-US" sz="2000" dirty="0"/>
              <a:t>For weight &amp; balance, CAWI must be considered: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71C30A5-B5BD-6242-98AC-72BC68ED9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266" y="2639452"/>
            <a:ext cx="8517468" cy="402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8D73D-1FBE-AF4C-9895-A42869936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CAWI performance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CF03A-D7FD-FE4A-880C-78897F830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771" y="2018526"/>
            <a:ext cx="9985905" cy="651934"/>
          </a:xfrm>
        </p:spPr>
        <p:txBody>
          <a:bodyPr/>
          <a:lstStyle/>
          <a:p>
            <a:r>
              <a:rPr lang="en-US" dirty="0"/>
              <a:t>At what temperature do we have to start reducing takeoff weight?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89D7D-5A1D-A644-A4AB-7DEC41706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3498763"/>
            <a:ext cx="4996923" cy="2920998"/>
          </a:xfrm>
        </p:spPr>
        <p:txBody>
          <a:bodyPr/>
          <a:lstStyle/>
          <a:p>
            <a:r>
              <a:rPr lang="en-US" dirty="0"/>
              <a:t>ANC, FAI, long runways</a:t>
            </a:r>
          </a:p>
          <a:p>
            <a:r>
              <a:rPr lang="en-US" dirty="0"/>
              <a:t>Sea Level</a:t>
            </a:r>
          </a:p>
          <a:p>
            <a:r>
              <a:rPr lang="en-US" dirty="0"/>
              <a:t>16,000 </a:t>
            </a:r>
            <a:r>
              <a:rPr lang="en-US" dirty="0" err="1"/>
              <a:t>lbs</a:t>
            </a:r>
            <a:endParaRPr lang="en-US" dirty="0"/>
          </a:p>
          <a:p>
            <a:r>
              <a:rPr lang="en-US" dirty="0"/>
              <a:t>Dry, Bleed Air OFF (Figure 4D-2)</a:t>
            </a:r>
          </a:p>
          <a:p>
            <a:r>
              <a:rPr lang="en-US" dirty="0"/>
              <a:t>ANSWER:  +23 C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6ED71E-905C-B74C-8184-CDA93AB4DE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51513" y="3498763"/>
            <a:ext cx="4995334" cy="2920998"/>
          </a:xfrm>
        </p:spPr>
        <p:txBody>
          <a:bodyPr/>
          <a:lstStyle/>
          <a:p>
            <a:r>
              <a:rPr lang="en-US" dirty="0"/>
              <a:t>ANC, FAI long runways</a:t>
            </a:r>
          </a:p>
          <a:p>
            <a:r>
              <a:rPr lang="en-US" dirty="0"/>
              <a:t>Sea Level</a:t>
            </a:r>
          </a:p>
          <a:p>
            <a:r>
              <a:rPr lang="en-US" dirty="0"/>
              <a:t>16,000 </a:t>
            </a:r>
            <a:r>
              <a:rPr lang="en-US" dirty="0" err="1"/>
              <a:t>lbs</a:t>
            </a:r>
            <a:endParaRPr lang="en-US" dirty="0"/>
          </a:p>
          <a:p>
            <a:r>
              <a:rPr lang="en-US" dirty="0"/>
              <a:t>Wet  (Figure 4E-2)</a:t>
            </a:r>
          </a:p>
          <a:p>
            <a:r>
              <a:rPr lang="en-US" dirty="0"/>
              <a:t>ANSWER:  +37 C</a:t>
            </a:r>
          </a:p>
        </p:txBody>
      </p:sp>
    </p:spTree>
    <p:extLst>
      <p:ext uri="{BB962C8B-B14F-4D97-AF65-F5344CB8AC3E}">
        <p14:creationId xmlns:p14="http://schemas.microsoft.com/office/powerpoint/2010/main" val="3561123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8D73D-1FBE-AF4C-9895-A42869936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CAWI performance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CF03A-D7FD-FE4A-880C-78897F830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771" y="2018526"/>
            <a:ext cx="9985905" cy="651934"/>
          </a:xfrm>
        </p:spPr>
        <p:txBody>
          <a:bodyPr/>
          <a:lstStyle/>
          <a:p>
            <a:r>
              <a:rPr lang="en-US" dirty="0"/>
              <a:t>At what temperature do we have to start reducing takeoff weight?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89D7D-5A1D-A644-A4AB-7DEC41706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3331635"/>
            <a:ext cx="4996923" cy="2920998"/>
          </a:xfrm>
        </p:spPr>
        <p:txBody>
          <a:bodyPr/>
          <a:lstStyle/>
          <a:p>
            <a:r>
              <a:rPr lang="en-US" dirty="0"/>
              <a:t>DUT  4,500’ runway</a:t>
            </a:r>
          </a:p>
          <a:p>
            <a:r>
              <a:rPr lang="en-US" dirty="0"/>
              <a:t>Sea Level</a:t>
            </a:r>
          </a:p>
          <a:p>
            <a:r>
              <a:rPr lang="en-US" dirty="0"/>
              <a:t>Calm wind</a:t>
            </a:r>
          </a:p>
          <a:p>
            <a:r>
              <a:rPr lang="en-US" dirty="0"/>
              <a:t>16,000 </a:t>
            </a:r>
            <a:r>
              <a:rPr lang="en-US" dirty="0" err="1"/>
              <a:t>lbs</a:t>
            </a:r>
            <a:endParaRPr lang="en-US" dirty="0"/>
          </a:p>
          <a:p>
            <a:r>
              <a:rPr lang="en-US" dirty="0"/>
              <a:t>Dry, Bleed Air OFF (Figure 4D-11)</a:t>
            </a:r>
          </a:p>
          <a:p>
            <a:r>
              <a:rPr lang="en-US" dirty="0"/>
              <a:t>ANSWER:  +12 C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6ED71E-905C-B74C-8184-CDA93AB4DE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51513" y="3327402"/>
            <a:ext cx="4995334" cy="2920998"/>
          </a:xfrm>
        </p:spPr>
        <p:txBody>
          <a:bodyPr/>
          <a:lstStyle/>
          <a:p>
            <a:r>
              <a:rPr lang="en-US" dirty="0"/>
              <a:t>DUT  4,500’ runway</a:t>
            </a:r>
          </a:p>
          <a:p>
            <a:r>
              <a:rPr lang="en-US" dirty="0"/>
              <a:t>Sea Level</a:t>
            </a:r>
          </a:p>
          <a:p>
            <a:r>
              <a:rPr lang="en-US" dirty="0"/>
              <a:t>Calm wind</a:t>
            </a:r>
          </a:p>
          <a:p>
            <a:r>
              <a:rPr lang="en-US" dirty="0"/>
              <a:t>16,000 </a:t>
            </a:r>
            <a:r>
              <a:rPr lang="en-US" dirty="0" err="1"/>
              <a:t>lbs</a:t>
            </a:r>
            <a:endParaRPr lang="en-US" dirty="0"/>
          </a:p>
          <a:p>
            <a:r>
              <a:rPr lang="en-US" dirty="0"/>
              <a:t>Wet  (Figure 4E-11)</a:t>
            </a:r>
          </a:p>
          <a:p>
            <a:r>
              <a:rPr lang="en-US" dirty="0"/>
              <a:t>ANSWER:  +25 C</a:t>
            </a:r>
          </a:p>
        </p:txBody>
      </p:sp>
    </p:spTree>
    <p:extLst>
      <p:ext uri="{BB962C8B-B14F-4D97-AF65-F5344CB8AC3E}">
        <p14:creationId xmlns:p14="http://schemas.microsoft.com/office/powerpoint/2010/main" val="2191369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3D3B-7011-DB4F-A3A6-CC1E49720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dirty="0"/>
              <a:t>Limitations (</a:t>
            </a:r>
            <a:r>
              <a:rPr lang="en-US" dirty="0" err="1"/>
              <a:t>Cawi</a:t>
            </a:r>
            <a:r>
              <a:rPr lang="en-US" dirty="0"/>
              <a:t>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B3113CE-9BFF-7B46-B289-876155DFA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1238765"/>
            <a:ext cx="9549116" cy="5172439"/>
          </a:xfrm>
        </p:spPr>
      </p:pic>
    </p:spTree>
    <p:extLst>
      <p:ext uri="{BB962C8B-B14F-4D97-AF65-F5344CB8AC3E}">
        <p14:creationId xmlns:p14="http://schemas.microsoft.com/office/powerpoint/2010/main" val="628230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9463C-A641-3D4E-A941-518157343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65864"/>
            <a:ext cx="10131425" cy="1456267"/>
          </a:xfrm>
        </p:spPr>
        <p:txBody>
          <a:bodyPr/>
          <a:lstStyle/>
          <a:p>
            <a:r>
              <a:rPr lang="en-US" dirty="0"/>
              <a:t>Limitations (</a:t>
            </a:r>
            <a:r>
              <a:rPr lang="en-US" dirty="0" err="1"/>
              <a:t>Cawi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82D0C6F-DC95-8D47-9342-7F4A180AE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1033511"/>
            <a:ext cx="9137470" cy="5500103"/>
          </a:xfrm>
        </p:spPr>
      </p:pic>
    </p:spTree>
    <p:extLst>
      <p:ext uri="{BB962C8B-B14F-4D97-AF65-F5344CB8AC3E}">
        <p14:creationId xmlns:p14="http://schemas.microsoft.com/office/powerpoint/2010/main" val="3551667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6A408-9F1F-DB49-8DA8-033E4C8C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Cawi</a:t>
            </a:r>
            <a:r>
              <a:rPr lang="en-US" dirty="0"/>
              <a:t> system pre-flight check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BA8880-1017-E048-8B5C-70883524A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773" y="1887537"/>
            <a:ext cx="3417359" cy="4556479"/>
          </a:xfrm>
        </p:spPr>
      </p:pic>
    </p:spTree>
    <p:extLst>
      <p:ext uri="{BB962C8B-B14F-4D97-AF65-F5344CB8AC3E}">
        <p14:creationId xmlns:p14="http://schemas.microsoft.com/office/powerpoint/2010/main" val="3778904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E1145-183F-E74D-AEE3-E4569E1B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-277869"/>
            <a:ext cx="10131425" cy="1456267"/>
          </a:xfrm>
        </p:spPr>
        <p:txBody>
          <a:bodyPr/>
          <a:lstStyle/>
          <a:p>
            <a:r>
              <a:rPr lang="en-US" dirty="0" err="1"/>
              <a:t>Cawi</a:t>
            </a:r>
            <a:r>
              <a:rPr lang="en-US" dirty="0"/>
              <a:t> system check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FDAB431-C019-9540-96DF-44A2F60DE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857" y="963345"/>
            <a:ext cx="6852648" cy="5432559"/>
          </a:xfr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3E5ECD3-D592-A14F-949E-D36AB88AA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561" y="963345"/>
            <a:ext cx="4233767" cy="1917700"/>
          </a:xfrm>
          <a:prstGeom prst="rect">
            <a:avLst/>
          </a:prstGeom>
        </p:spPr>
      </p:pic>
      <p:pic>
        <p:nvPicPr>
          <p:cNvPr id="5" name="Picture 4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1FC7B200-46CD-3845-B62E-6359FB5AB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733" y="3138286"/>
            <a:ext cx="2586252" cy="344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71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95C7-5DB4-D743-9702-4866E2B24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-216664"/>
            <a:ext cx="10131425" cy="1456267"/>
          </a:xfrm>
        </p:spPr>
        <p:txBody>
          <a:bodyPr/>
          <a:lstStyle/>
          <a:p>
            <a:r>
              <a:rPr lang="en-US" dirty="0" err="1"/>
              <a:t>Cawi</a:t>
            </a:r>
            <a:r>
              <a:rPr lang="en-US" dirty="0"/>
              <a:t> normal takeoff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5417C3A-67F3-D34A-A9FA-2A2EBD6F6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149" y="1024549"/>
            <a:ext cx="9811217" cy="5539667"/>
          </a:xfrm>
        </p:spPr>
      </p:pic>
    </p:spTree>
    <p:extLst>
      <p:ext uri="{BB962C8B-B14F-4D97-AF65-F5344CB8AC3E}">
        <p14:creationId xmlns:p14="http://schemas.microsoft.com/office/powerpoint/2010/main" val="377822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090CC9C7-827E-364D-B649-E98D7EC52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953" y="1284669"/>
            <a:ext cx="7671119" cy="5354129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9A95FBE-1D4B-A441-BF8A-32145E3599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404" y="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/>
              <a:t>Cawi</a:t>
            </a:r>
            <a:r>
              <a:rPr lang="en-US" dirty="0"/>
              <a:t> normal takeoff (cont.)</a:t>
            </a:r>
          </a:p>
        </p:txBody>
      </p:sp>
    </p:spTree>
    <p:extLst>
      <p:ext uri="{BB962C8B-B14F-4D97-AF65-F5344CB8AC3E}">
        <p14:creationId xmlns:p14="http://schemas.microsoft.com/office/powerpoint/2010/main" val="2251570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FDC53A-9EEC-8442-8D4D-F74DF1FF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389689"/>
            <a:ext cx="10713597" cy="1894729"/>
          </a:xfrm>
        </p:spPr>
        <p:txBody>
          <a:bodyPr/>
          <a:lstStyle/>
          <a:p>
            <a:r>
              <a:rPr lang="en-US" dirty="0"/>
              <a:t>References: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ED4951-9B74-3D49-9EE8-D0DD78A6B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799" y="2402289"/>
            <a:ext cx="10315767" cy="2409227"/>
          </a:xfrm>
        </p:spPr>
        <p:txBody>
          <a:bodyPr>
            <a:noAutofit/>
          </a:bodyPr>
          <a:lstStyle/>
          <a:p>
            <a:r>
              <a:rPr lang="en-US" sz="2300" dirty="0"/>
              <a:t>Far 135.347</a:t>
            </a:r>
          </a:p>
          <a:p>
            <a:r>
              <a:rPr lang="en-US" sz="2300" dirty="0"/>
              <a:t>Ac_120-53b</a:t>
            </a:r>
          </a:p>
          <a:p>
            <a:r>
              <a:rPr lang="en-US" sz="2300" dirty="0"/>
              <a:t>TNA training  manual 1.7.5.2:</a:t>
            </a:r>
          </a:p>
          <a:p>
            <a:r>
              <a:rPr lang="en-US" sz="2300" i="1" dirty="0"/>
              <a:t>“TransNorthern Aviation has evaluated its aircraft and identified Level A differences only. These differences will be instructed in module 4.5.3.3, Differences Training and recorded on form 5.14, Special Subjects.”</a:t>
            </a:r>
          </a:p>
        </p:txBody>
      </p:sp>
    </p:spTree>
    <p:extLst>
      <p:ext uri="{BB962C8B-B14F-4D97-AF65-F5344CB8AC3E}">
        <p14:creationId xmlns:p14="http://schemas.microsoft.com/office/powerpoint/2010/main" val="2531889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56BEC-4F03-7848-9884-B27DE1921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-186063"/>
            <a:ext cx="10131425" cy="1456267"/>
          </a:xfrm>
        </p:spPr>
        <p:txBody>
          <a:bodyPr/>
          <a:lstStyle/>
          <a:p>
            <a:r>
              <a:rPr lang="en-US" dirty="0" err="1"/>
              <a:t>Cawi</a:t>
            </a:r>
            <a:r>
              <a:rPr lang="en-US" dirty="0"/>
              <a:t> normal takeoff (cont.)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DC4D9CC-F9C3-FA45-B6C5-269A547B8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138" y="1179926"/>
            <a:ext cx="9058192" cy="5353687"/>
          </a:xfrm>
        </p:spPr>
      </p:pic>
    </p:spTree>
    <p:extLst>
      <p:ext uri="{BB962C8B-B14F-4D97-AF65-F5344CB8AC3E}">
        <p14:creationId xmlns:p14="http://schemas.microsoft.com/office/powerpoint/2010/main" val="2718416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1CD8-945D-5443-A5C3-B23816FFA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-201364"/>
            <a:ext cx="10131425" cy="1456267"/>
          </a:xfrm>
        </p:spPr>
        <p:txBody>
          <a:bodyPr/>
          <a:lstStyle/>
          <a:p>
            <a:r>
              <a:rPr lang="en-US" dirty="0" err="1"/>
              <a:t>Cawi</a:t>
            </a:r>
            <a:r>
              <a:rPr lang="en-US" dirty="0"/>
              <a:t> normal takeoff (cont.)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C52FB86-7743-3C46-9320-D71FD5241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717" y="1039850"/>
            <a:ext cx="10505081" cy="4805209"/>
          </a:xfrm>
        </p:spPr>
      </p:pic>
    </p:spTree>
    <p:extLst>
      <p:ext uri="{BB962C8B-B14F-4D97-AF65-F5344CB8AC3E}">
        <p14:creationId xmlns:p14="http://schemas.microsoft.com/office/powerpoint/2010/main" val="1172778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51005-DAC6-1747-817A-B4A4BB2C0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dirty="0" err="1"/>
              <a:t>Afm</a:t>
            </a:r>
            <a:r>
              <a:rPr lang="en-US" dirty="0"/>
              <a:t> performance section 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9FCA42E-BBA4-1442-A3CA-2CD1FB1AE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1315272"/>
            <a:ext cx="9215614" cy="5264245"/>
          </a:xfrm>
        </p:spPr>
      </p:pic>
    </p:spTree>
    <p:extLst>
      <p:ext uri="{BB962C8B-B14F-4D97-AF65-F5344CB8AC3E}">
        <p14:creationId xmlns:p14="http://schemas.microsoft.com/office/powerpoint/2010/main" val="2548912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91FD9-8960-264B-A98A-3C113EE3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93" y="-78954"/>
            <a:ext cx="10131425" cy="1456267"/>
          </a:xfrm>
        </p:spPr>
        <p:txBody>
          <a:bodyPr/>
          <a:lstStyle/>
          <a:p>
            <a:r>
              <a:rPr lang="en-US" dirty="0" err="1"/>
              <a:t>Afm</a:t>
            </a:r>
            <a:r>
              <a:rPr lang="en-US" dirty="0"/>
              <a:t> performance section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5032564-6B4C-5E4B-8B27-C3D85F27B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523" y="867862"/>
            <a:ext cx="7492178" cy="5742258"/>
          </a:xfrm>
        </p:spPr>
      </p:pic>
    </p:spTree>
    <p:extLst>
      <p:ext uri="{BB962C8B-B14F-4D97-AF65-F5344CB8AC3E}">
        <p14:creationId xmlns:p14="http://schemas.microsoft.com/office/powerpoint/2010/main" val="1633552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EAF32-1A76-C049-8923-3C0FEF4BF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1456267"/>
          </a:xfrm>
        </p:spPr>
        <p:txBody>
          <a:bodyPr/>
          <a:lstStyle/>
          <a:p>
            <a:r>
              <a:rPr lang="en-US" dirty="0" err="1"/>
              <a:t>Afm</a:t>
            </a:r>
            <a:r>
              <a:rPr lang="en-US" dirty="0"/>
              <a:t> performance section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29747B0-6E8A-404A-8355-B5F077469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865609"/>
            <a:ext cx="7367318" cy="580571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1F76D3-C8F8-2049-9CB0-341A77A42FC6}"/>
              </a:ext>
            </a:extLst>
          </p:cNvPr>
          <p:cNvSpPr txBox="1"/>
          <p:nvPr/>
        </p:nvSpPr>
        <p:spPr>
          <a:xfrm>
            <a:off x="8422783" y="1456267"/>
            <a:ext cx="33098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Obtain </a:t>
            </a:r>
            <a:r>
              <a:rPr lang="en-US" dirty="0" err="1"/>
              <a:t>Vref</a:t>
            </a:r>
            <a:r>
              <a:rPr lang="en-US" dirty="0"/>
              <a:t> for a landing with ice on wings:</a:t>
            </a:r>
          </a:p>
          <a:p>
            <a:endParaRPr lang="en-US" dirty="0"/>
          </a:p>
          <a:p>
            <a:r>
              <a:rPr lang="en-US" dirty="0"/>
              <a:t>Conditions:</a:t>
            </a:r>
          </a:p>
          <a:p>
            <a:r>
              <a:rPr lang="en-US" dirty="0"/>
              <a:t>OAT  -10 C</a:t>
            </a:r>
          </a:p>
          <a:p>
            <a:r>
              <a:rPr lang="en-US" dirty="0"/>
              <a:t>Sea Level</a:t>
            </a:r>
          </a:p>
          <a:p>
            <a:r>
              <a:rPr lang="en-US" dirty="0"/>
              <a:t>15,000 </a:t>
            </a:r>
            <a:r>
              <a:rPr lang="en-US" dirty="0" err="1"/>
              <a:t>lbs</a:t>
            </a:r>
            <a:endParaRPr lang="en-US" dirty="0"/>
          </a:p>
          <a:p>
            <a:endParaRPr lang="en-US" dirty="0"/>
          </a:p>
          <a:p>
            <a:r>
              <a:rPr lang="en-US" dirty="0"/>
              <a:t>ANSWER:  </a:t>
            </a:r>
            <a:r>
              <a:rPr lang="en-US" dirty="0" err="1"/>
              <a:t>Vref</a:t>
            </a:r>
            <a:r>
              <a:rPr lang="en-US" dirty="0"/>
              <a:t> = 134 KIAS</a:t>
            </a:r>
          </a:p>
        </p:txBody>
      </p:sp>
    </p:spTree>
    <p:extLst>
      <p:ext uri="{BB962C8B-B14F-4D97-AF65-F5344CB8AC3E}">
        <p14:creationId xmlns:p14="http://schemas.microsoft.com/office/powerpoint/2010/main" val="3503493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091A-1DFD-F546-956F-D8AB1EDBC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436" y="0"/>
            <a:ext cx="10131425" cy="1456267"/>
          </a:xfrm>
        </p:spPr>
        <p:txBody>
          <a:bodyPr/>
          <a:lstStyle/>
          <a:p>
            <a:r>
              <a:rPr lang="en-US" dirty="0"/>
              <a:t>Nose wheel steering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7AE4448-6CB0-2A4B-9709-E945EE636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969" y="1083732"/>
            <a:ext cx="11112697" cy="2613853"/>
          </a:xfrm>
        </p:spPr>
      </p:pic>
      <p:pic>
        <p:nvPicPr>
          <p:cNvPr id="5" name="Picture 4" descr="A close-up of a car engine&#10;&#10;Description automatically generated with medium confidence">
            <a:extLst>
              <a:ext uri="{FF2B5EF4-FFF2-40B4-BE49-F238E27FC236}">
                <a16:creationId xmlns:a16="http://schemas.microsoft.com/office/drawing/2014/main" id="{2A59CEFB-E9C9-1445-B7B0-46348C06F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889" y="3885106"/>
            <a:ext cx="4348221" cy="248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34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43E4D-D920-A547-8845-F85DA3CF6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 &amp; balance (Sample ups </a:t>
            </a:r>
            <a:r>
              <a:rPr lang="en-US" dirty="0" err="1"/>
              <a:t>anc-adq</a:t>
            </a:r>
            <a:r>
              <a:rPr lang="en-US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ECC7B-DB31-7843-83C1-2882264EB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1" y="1816100"/>
            <a:ext cx="4709054" cy="65193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14,500 lbs Metro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58EF1-59BF-BE48-852E-2CBED6608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1" y="2515050"/>
            <a:ext cx="4996923" cy="2920998"/>
          </a:xfrm>
        </p:spPr>
        <p:txBody>
          <a:bodyPr>
            <a:normAutofit/>
          </a:bodyPr>
          <a:lstStyle/>
          <a:p>
            <a:r>
              <a:rPr lang="en-US" sz="2200" dirty="0"/>
              <a:t>Aircraft empty weight: 8,989 lbs</a:t>
            </a:r>
          </a:p>
          <a:p>
            <a:r>
              <a:rPr lang="en-US" sz="2200" dirty="0"/>
              <a:t>Fuel: 2,100 lbs</a:t>
            </a:r>
          </a:p>
          <a:p>
            <a:r>
              <a:rPr lang="en-US" sz="2200" dirty="0"/>
              <a:t>Pilots: 360 lbs</a:t>
            </a:r>
          </a:p>
          <a:p>
            <a:r>
              <a:rPr lang="en-US" sz="2200" dirty="0"/>
              <a:t>Available payload for UPS:  3,051 lbs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FF9A9C-485D-A840-B3E3-AFDBA49819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3" y="1562387"/>
            <a:ext cx="4722813" cy="905647"/>
          </a:xfrm>
        </p:spPr>
        <p:txBody>
          <a:bodyPr/>
          <a:lstStyle/>
          <a:p>
            <a:r>
              <a:rPr lang="en-US" dirty="0"/>
              <a:t>16,000 lbs Metro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05059-E7CA-7C43-8B7B-DCAC37DD37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3" y="2515050"/>
            <a:ext cx="4995334" cy="2920998"/>
          </a:xfrm>
        </p:spPr>
        <p:txBody>
          <a:bodyPr>
            <a:normAutofit/>
          </a:bodyPr>
          <a:lstStyle/>
          <a:p>
            <a:r>
              <a:rPr lang="en-US" sz="2200" dirty="0"/>
              <a:t>Aircraft empty weight: 9,206 lbs</a:t>
            </a:r>
          </a:p>
          <a:p>
            <a:r>
              <a:rPr lang="en-US" sz="2200" dirty="0"/>
              <a:t>Fuel: 2,100 lbs</a:t>
            </a:r>
          </a:p>
          <a:p>
            <a:r>
              <a:rPr lang="en-US" sz="2200" dirty="0"/>
              <a:t>Pilots: 360 lbs</a:t>
            </a:r>
          </a:p>
          <a:p>
            <a:r>
              <a:rPr lang="en-US" sz="2200" dirty="0"/>
              <a:t>Available payload for UPS:  4,287 lbs</a:t>
            </a:r>
          </a:p>
          <a:p>
            <a:r>
              <a:rPr lang="en-US" sz="2200" dirty="0"/>
              <a:t>(Note, company policy is 3,000 lbs)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78037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DF7832-F499-7746-A842-BEE25AC56B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Aircraft empty weight: 8,989 lbs</a:t>
            </a:r>
          </a:p>
          <a:p>
            <a:r>
              <a:rPr lang="en-US" sz="2200" dirty="0"/>
              <a:t>Fuel: 1,300 lbs</a:t>
            </a:r>
          </a:p>
          <a:p>
            <a:r>
              <a:rPr lang="en-US" sz="2200" dirty="0"/>
              <a:t>Pilots: 360 lbs</a:t>
            </a:r>
          </a:p>
          <a:p>
            <a:r>
              <a:rPr lang="en-US" sz="2200" dirty="0"/>
              <a:t>Available payload for Fish backhaul:</a:t>
            </a:r>
          </a:p>
          <a:p>
            <a:r>
              <a:rPr lang="en-US" sz="2200" dirty="0"/>
              <a:t>13,130 – 8,989 – 360 = 3,781 lbs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A707DE-C6B8-BA49-864E-A89BADEE1A9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Aircraft empty weight: 9,206 lbs</a:t>
            </a:r>
          </a:p>
          <a:p>
            <a:r>
              <a:rPr lang="en-US" sz="2200" dirty="0"/>
              <a:t>Fuel: 1,300 lbs</a:t>
            </a:r>
          </a:p>
          <a:p>
            <a:r>
              <a:rPr lang="en-US" sz="2200" dirty="0"/>
              <a:t>Pilots: 360 lbs</a:t>
            </a:r>
          </a:p>
          <a:p>
            <a:r>
              <a:rPr lang="en-US" sz="2200" dirty="0"/>
              <a:t>Available payload for Fish backhaul:</a:t>
            </a:r>
          </a:p>
          <a:p>
            <a:r>
              <a:rPr lang="en-US" sz="2200" dirty="0"/>
              <a:t>13,900 – 9,206 – 360 = 4,334 lbs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3336AE-9325-9040-95DA-B46C6E20D5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011" y="643731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Weight &amp; balance (Sample ADQ-</a:t>
            </a:r>
            <a:r>
              <a:rPr lang="en-US" dirty="0" err="1"/>
              <a:t>anc</a:t>
            </a:r>
            <a:r>
              <a:rPr lang="en-US" dirty="0"/>
              <a:t>, </a:t>
            </a:r>
            <a:r>
              <a:rPr lang="en-US" dirty="0" err="1"/>
              <a:t>fishload</a:t>
            </a:r>
            <a:r>
              <a:rPr lang="en-US" dirty="0"/>
              <a:t>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D3674DA-8E76-C740-B027-0DB9A8742A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20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14,500 lbs Metro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DC9DFB3-9938-634C-A93A-809731BC79D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20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b="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16,000 lbs Metro</a:t>
            </a:r>
          </a:p>
        </p:txBody>
      </p:sp>
    </p:spTree>
    <p:extLst>
      <p:ext uri="{BB962C8B-B14F-4D97-AF65-F5344CB8AC3E}">
        <p14:creationId xmlns:p14="http://schemas.microsoft.com/office/powerpoint/2010/main" val="1587484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4166F-A65C-9047-AD3A-B46AC3D8C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04" y="-140159"/>
            <a:ext cx="10131425" cy="1456267"/>
          </a:xfrm>
        </p:spPr>
        <p:txBody>
          <a:bodyPr/>
          <a:lstStyle/>
          <a:p>
            <a:r>
              <a:rPr lang="en-US" dirty="0"/>
              <a:t>List of supplements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B5F2541-5E58-854E-B3CF-D858C7724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404" y="1085754"/>
            <a:ext cx="10033466" cy="5447859"/>
          </a:xfrm>
        </p:spPr>
      </p:pic>
    </p:spTree>
    <p:extLst>
      <p:ext uri="{BB962C8B-B14F-4D97-AF65-F5344CB8AC3E}">
        <p14:creationId xmlns:p14="http://schemas.microsoft.com/office/powerpoint/2010/main" val="2262762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C0603-DC59-C243-ACDD-4EE5FE51B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92" y="-96092"/>
            <a:ext cx="10131425" cy="1456267"/>
          </a:xfrm>
        </p:spPr>
        <p:txBody>
          <a:bodyPr/>
          <a:lstStyle/>
          <a:p>
            <a:r>
              <a:rPr lang="en-US" dirty="0" err="1"/>
              <a:t>Fdr</a:t>
            </a:r>
            <a:r>
              <a:rPr lang="en-US" dirty="0"/>
              <a:t> pre-flight check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058DB28-D7DF-2D4C-848B-184A9A761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471" y="1054151"/>
            <a:ext cx="8543059" cy="5413310"/>
          </a:xfrm>
        </p:spPr>
      </p:pic>
    </p:spTree>
    <p:extLst>
      <p:ext uri="{BB962C8B-B14F-4D97-AF65-F5344CB8AC3E}">
        <p14:creationId xmlns:p14="http://schemas.microsoft.com/office/powerpoint/2010/main" val="744141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DA8D4-6EBC-6B42-A017-F363FCC5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1413933"/>
            <a:ext cx="10131425" cy="1456267"/>
          </a:xfrm>
        </p:spPr>
        <p:txBody>
          <a:bodyPr/>
          <a:lstStyle/>
          <a:p>
            <a:r>
              <a:rPr lang="en-US" dirty="0"/>
              <a:t>16,000 lbs metro: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EE55D-653A-BE4A-B605-CF011A489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7"/>
            <a:ext cx="4665132" cy="3649133"/>
          </a:xfrm>
        </p:spPr>
        <p:txBody>
          <a:bodyPr>
            <a:normAutofit/>
          </a:bodyPr>
          <a:lstStyle/>
          <a:p>
            <a:r>
              <a:rPr lang="en-US" sz="2200" dirty="0"/>
              <a:t>N75TN  (N175SW)</a:t>
            </a:r>
          </a:p>
          <a:p>
            <a:r>
              <a:rPr lang="en-US" sz="2200" dirty="0"/>
              <a:t>SERIAL NUMBER:  AC-621B</a:t>
            </a:r>
          </a:p>
          <a:p>
            <a:r>
              <a:rPr lang="en-US" sz="2200" dirty="0"/>
              <a:t>CERTIFIED UNDER SFAR 41</a:t>
            </a:r>
          </a:p>
          <a:p>
            <a:r>
              <a:rPr lang="en-US" sz="2200" dirty="0"/>
              <a:t>NORMAL CATEGORY</a:t>
            </a:r>
          </a:p>
          <a:p>
            <a:r>
              <a:rPr lang="en-US" sz="2200" dirty="0"/>
              <a:t>LARGE NON-TRANSPORT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5754839-B3F2-574B-8713-F9ADA3DD3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513" y="1691217"/>
            <a:ext cx="5388068" cy="409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40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B9975-923A-0840-844B-2E9137D8E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590" y="-376238"/>
            <a:ext cx="10131425" cy="1456267"/>
          </a:xfrm>
        </p:spPr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04B15-9195-474A-8BC5-13F3EDED1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1260" y="871761"/>
            <a:ext cx="4709054" cy="576262"/>
          </a:xfrm>
        </p:spPr>
        <p:txBody>
          <a:bodyPr/>
          <a:lstStyle/>
          <a:p>
            <a:r>
              <a:rPr lang="en-US" dirty="0"/>
              <a:t>14,500 lbs Metro (KIAS)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75B5F-75AB-6941-A6EF-86E0204F8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1" y="1774940"/>
            <a:ext cx="4996923" cy="4016259"/>
          </a:xfrm>
        </p:spPr>
        <p:txBody>
          <a:bodyPr>
            <a:noAutofit/>
          </a:bodyPr>
          <a:lstStyle/>
          <a:p>
            <a:r>
              <a:rPr lang="en-US" sz="2200" dirty="0" err="1"/>
              <a:t>Vmo</a:t>
            </a:r>
            <a:r>
              <a:rPr lang="en-US" sz="2200" dirty="0"/>
              <a:t>: 246 / </a:t>
            </a:r>
            <a:r>
              <a:rPr lang="en-US" sz="2200" dirty="0" err="1"/>
              <a:t>Mmo</a:t>
            </a:r>
            <a:r>
              <a:rPr lang="en-US" sz="2200" dirty="0"/>
              <a:t>: 0.52</a:t>
            </a:r>
          </a:p>
          <a:p>
            <a:r>
              <a:rPr lang="en-US" sz="2200" dirty="0"/>
              <a:t>Va: 176</a:t>
            </a:r>
          </a:p>
          <a:p>
            <a:r>
              <a:rPr lang="en-US" sz="2200" dirty="0" err="1"/>
              <a:t>Vlo</a:t>
            </a:r>
            <a:r>
              <a:rPr lang="en-US" sz="2200" dirty="0"/>
              <a:t>: 176</a:t>
            </a:r>
          </a:p>
          <a:p>
            <a:r>
              <a:rPr lang="en-US" sz="2200" dirty="0" err="1"/>
              <a:t>Vle</a:t>
            </a:r>
            <a:r>
              <a:rPr lang="en-US" sz="2200" dirty="0"/>
              <a:t>: 173</a:t>
            </a:r>
          </a:p>
          <a:p>
            <a:r>
              <a:rPr lang="en-US" sz="2200" dirty="0" err="1"/>
              <a:t>Vfe</a:t>
            </a:r>
            <a:r>
              <a:rPr lang="en-US" sz="2200" dirty="0"/>
              <a:t> (1/4): 214</a:t>
            </a:r>
          </a:p>
          <a:p>
            <a:r>
              <a:rPr lang="en-US" sz="2200" dirty="0" err="1"/>
              <a:t>Vfe</a:t>
            </a:r>
            <a:r>
              <a:rPr lang="en-US" sz="2200" dirty="0"/>
              <a:t> (1/2): 179</a:t>
            </a:r>
          </a:p>
          <a:p>
            <a:r>
              <a:rPr lang="en-US" sz="2200" dirty="0" err="1"/>
              <a:t>Vfe</a:t>
            </a:r>
            <a:r>
              <a:rPr lang="en-US" sz="2200" dirty="0"/>
              <a:t> (full):  159</a:t>
            </a:r>
          </a:p>
          <a:p>
            <a:r>
              <a:rPr lang="en-US" sz="2200" dirty="0" err="1"/>
              <a:t>Vmca</a:t>
            </a:r>
            <a:r>
              <a:rPr lang="en-US" sz="2200" dirty="0"/>
              <a:t>: 87</a:t>
            </a:r>
          </a:p>
          <a:p>
            <a:r>
              <a:rPr lang="en-US" sz="2200" dirty="0" err="1"/>
              <a:t>Vsse</a:t>
            </a:r>
            <a:r>
              <a:rPr lang="en-US" sz="2200" dirty="0"/>
              <a:t>: 115 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BADBA8-2CDF-AB48-BD78-3AFFEC54A0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59376" y="864928"/>
            <a:ext cx="4722813" cy="576262"/>
          </a:xfrm>
        </p:spPr>
        <p:txBody>
          <a:bodyPr/>
          <a:lstStyle/>
          <a:p>
            <a:r>
              <a:rPr lang="en-US" dirty="0"/>
              <a:t>16,000 lbs Metro (KIAS)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5EA1EB-A169-C34A-BE2B-BAA707A99F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23483" y="1774940"/>
            <a:ext cx="4995334" cy="4016259"/>
          </a:xfrm>
        </p:spPr>
        <p:txBody>
          <a:bodyPr>
            <a:noAutofit/>
          </a:bodyPr>
          <a:lstStyle/>
          <a:p>
            <a:r>
              <a:rPr lang="en-US" sz="2200" dirty="0" err="1"/>
              <a:t>Vmo</a:t>
            </a:r>
            <a:r>
              <a:rPr lang="en-US" sz="2200" dirty="0"/>
              <a:t>: 246 / </a:t>
            </a:r>
            <a:r>
              <a:rPr lang="en-US" sz="2200" dirty="0" err="1"/>
              <a:t>Mmo</a:t>
            </a:r>
            <a:r>
              <a:rPr lang="en-US" sz="2200" dirty="0"/>
              <a:t>: 0.52</a:t>
            </a:r>
          </a:p>
          <a:p>
            <a:r>
              <a:rPr lang="en-US" sz="2200" dirty="0"/>
              <a:t>Va: 185</a:t>
            </a:r>
          </a:p>
          <a:p>
            <a:r>
              <a:rPr lang="en-US" sz="2200" dirty="0" err="1"/>
              <a:t>Vlo</a:t>
            </a:r>
            <a:r>
              <a:rPr lang="en-US" sz="2200" dirty="0"/>
              <a:t>: 175</a:t>
            </a:r>
          </a:p>
          <a:p>
            <a:r>
              <a:rPr lang="en-US" sz="2200" dirty="0" err="1"/>
              <a:t>Vle</a:t>
            </a:r>
            <a:r>
              <a:rPr lang="en-US" sz="2200" dirty="0"/>
              <a:t>: 175</a:t>
            </a:r>
          </a:p>
          <a:p>
            <a:r>
              <a:rPr lang="en-US" sz="2200" dirty="0" err="1"/>
              <a:t>Vfe</a:t>
            </a:r>
            <a:r>
              <a:rPr lang="en-US" sz="2200" dirty="0"/>
              <a:t> (1/4): 215</a:t>
            </a:r>
          </a:p>
          <a:p>
            <a:r>
              <a:rPr lang="en-US" sz="2200" dirty="0" err="1"/>
              <a:t>Vfe</a:t>
            </a:r>
            <a:r>
              <a:rPr lang="en-US" sz="2200" dirty="0"/>
              <a:t> (1/2): 185</a:t>
            </a:r>
          </a:p>
          <a:p>
            <a:r>
              <a:rPr lang="en-US" sz="2200" dirty="0" err="1"/>
              <a:t>Vfe</a:t>
            </a:r>
            <a:r>
              <a:rPr lang="en-US" sz="2200" dirty="0"/>
              <a:t> (full):  160</a:t>
            </a:r>
          </a:p>
          <a:p>
            <a:r>
              <a:rPr lang="en-US" sz="2200" dirty="0" err="1"/>
              <a:t>Vmca</a:t>
            </a:r>
            <a:r>
              <a:rPr lang="en-US" sz="2200" dirty="0"/>
              <a:t>: 91</a:t>
            </a:r>
          </a:p>
          <a:p>
            <a:r>
              <a:rPr lang="en-US" sz="2200" dirty="0" err="1"/>
              <a:t>Vsse</a:t>
            </a:r>
            <a:r>
              <a:rPr lang="en-US" sz="2200" dirty="0"/>
              <a:t>: 115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88545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E842E-8909-9145-925C-40AA150F40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10131425" cy="1455738"/>
          </a:xfrm>
        </p:spPr>
        <p:txBody>
          <a:bodyPr/>
          <a:lstStyle/>
          <a:p>
            <a:r>
              <a:rPr lang="en-US" dirty="0"/>
              <a:t>Limitations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EF51F62-9F1F-1249-A768-82311F42469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309216" y="2078333"/>
            <a:ext cx="7745412" cy="1941512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C4A9F6E-EA25-6A45-AE93-2C9442E44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051" y="4305783"/>
            <a:ext cx="7695768" cy="1942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5BAC6B-7CAF-F64B-A4D3-B2D63963C5B1}"/>
              </a:ext>
            </a:extLst>
          </p:cNvPr>
          <p:cNvSpPr txBox="1"/>
          <p:nvPr/>
        </p:nvSpPr>
        <p:spPr>
          <a:xfrm>
            <a:off x="467537" y="2816228"/>
            <a:ext cx="184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16,000 </a:t>
            </a:r>
            <a:r>
              <a:rPr lang="en-US" dirty="0" err="1"/>
              <a:t>lbs</a:t>
            </a:r>
            <a:r>
              <a:rPr lang="en-US" dirty="0"/>
              <a:t> Metro: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A9A015-4B0D-2D42-B603-F6C3AF9A11A0}"/>
              </a:ext>
            </a:extLst>
          </p:cNvPr>
          <p:cNvSpPr txBox="1"/>
          <p:nvPr/>
        </p:nvSpPr>
        <p:spPr>
          <a:xfrm>
            <a:off x="2137372" y="5092425"/>
            <a:ext cx="184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14,500 </a:t>
            </a:r>
            <a:r>
              <a:rPr lang="en-US" dirty="0" err="1"/>
              <a:t>lbs</a:t>
            </a:r>
            <a:r>
              <a:rPr lang="en-US" dirty="0"/>
              <a:t> Metro:</a:t>
            </a:r>
          </a:p>
        </p:txBody>
      </p:sp>
    </p:spTree>
    <p:extLst>
      <p:ext uri="{BB962C8B-B14F-4D97-AF65-F5344CB8AC3E}">
        <p14:creationId xmlns:p14="http://schemas.microsoft.com/office/powerpoint/2010/main" val="418846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5198A-FE49-D146-AC83-884B00F47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70" y="338667"/>
            <a:ext cx="10131425" cy="1456267"/>
          </a:xfrm>
        </p:spPr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0F7BC-57DD-0044-988B-8AFA0D355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357" y="1437906"/>
            <a:ext cx="4709054" cy="737008"/>
          </a:xfrm>
        </p:spPr>
        <p:txBody>
          <a:bodyPr/>
          <a:lstStyle/>
          <a:p>
            <a:r>
              <a:rPr lang="en-US" dirty="0"/>
              <a:t>14,500 lbs Metro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06F77-DB8E-5E47-B2EA-1D0FD7267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6559" y="2361032"/>
            <a:ext cx="4996923" cy="2920998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MRW: 14,600 lbs</a:t>
            </a:r>
          </a:p>
          <a:p>
            <a:r>
              <a:rPr lang="en-US" sz="2200" dirty="0"/>
              <a:t>MGTW: 14,500 lbs</a:t>
            </a:r>
          </a:p>
          <a:p>
            <a:r>
              <a:rPr lang="en-US" sz="2200" dirty="0"/>
              <a:t>MLW: 14,000 lbs</a:t>
            </a:r>
          </a:p>
          <a:p>
            <a:r>
              <a:rPr lang="en-US" sz="2200" dirty="0"/>
              <a:t>MZFW: 13,130 lbs</a:t>
            </a:r>
          </a:p>
          <a:p>
            <a:r>
              <a:rPr lang="en-US" sz="2200" dirty="0"/>
              <a:t>MAX FWD BAGGAGE COMP: 800 </a:t>
            </a:r>
            <a:r>
              <a:rPr lang="en-US" sz="2200" dirty="0" err="1"/>
              <a:t>lbs</a:t>
            </a:r>
            <a:endParaRPr lang="en-US" sz="2200" dirty="0"/>
          </a:p>
          <a:p>
            <a:r>
              <a:rPr lang="en-US" sz="2200" dirty="0"/>
              <a:t>MAX AFT BAGGAGE COMP: 850 </a:t>
            </a:r>
            <a:r>
              <a:rPr lang="en-US" sz="2200" dirty="0" err="1"/>
              <a:t>lbs</a:t>
            </a:r>
            <a:endParaRPr lang="en-US" sz="2200" dirty="0"/>
          </a:p>
          <a:p>
            <a:r>
              <a:rPr lang="en-US" sz="2200" dirty="0"/>
              <a:t>MAX FLOOR LOADING: 150 LBS / ft2</a:t>
            </a:r>
          </a:p>
          <a:p>
            <a:endParaRPr lang="en-US" sz="2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89841-3525-5148-8558-5DDCCF11D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8289" y="1598652"/>
            <a:ext cx="4722813" cy="576262"/>
          </a:xfrm>
        </p:spPr>
        <p:txBody>
          <a:bodyPr/>
          <a:lstStyle/>
          <a:p>
            <a:r>
              <a:rPr lang="en-US" dirty="0"/>
              <a:t>16,000 lbs Metro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3FF14E-C2D5-574C-B1E1-465BC27A5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8288" y="2338349"/>
            <a:ext cx="6153992" cy="3598518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MRW: 16,100 lbs</a:t>
            </a:r>
          </a:p>
          <a:p>
            <a:r>
              <a:rPr lang="en-US" sz="2200" dirty="0"/>
              <a:t>MGTW: 16,000 lbs</a:t>
            </a:r>
          </a:p>
          <a:p>
            <a:r>
              <a:rPr lang="en-US" sz="2200" dirty="0"/>
              <a:t>MLW: 15,500 lbs</a:t>
            </a:r>
          </a:p>
          <a:p>
            <a:r>
              <a:rPr lang="en-US" sz="2200" dirty="0"/>
              <a:t>MZFW: 13,900 lbs</a:t>
            </a:r>
          </a:p>
          <a:p>
            <a:r>
              <a:rPr lang="en-US" sz="2200" dirty="0"/>
              <a:t>MAX FWD BAGGAGE COMP: 800 lbs</a:t>
            </a:r>
          </a:p>
          <a:p>
            <a:r>
              <a:rPr lang="en-US" sz="2200" dirty="0"/>
              <a:t>MAX AFT BAGGAGE COMP: 850 lbs</a:t>
            </a:r>
          </a:p>
          <a:p>
            <a:r>
              <a:rPr lang="en-US" sz="2200" dirty="0"/>
              <a:t>MAX FLOOR LOADING: 150 LBS / ft2</a:t>
            </a:r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41552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8F688-4356-0A40-BC67-6BFDE7B31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102" y="-124858"/>
            <a:ext cx="10131425" cy="1456267"/>
          </a:xfrm>
        </p:spPr>
        <p:txBody>
          <a:bodyPr/>
          <a:lstStyle/>
          <a:p>
            <a:r>
              <a:rPr lang="en-US" dirty="0"/>
              <a:t>Fuselage Bending moments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2E9C542-617B-1141-8478-974B107FE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772" y="1160412"/>
            <a:ext cx="10902892" cy="5113081"/>
          </a:xfrm>
        </p:spPr>
      </p:pic>
    </p:spTree>
    <p:extLst>
      <p:ext uri="{BB962C8B-B14F-4D97-AF65-F5344CB8AC3E}">
        <p14:creationId xmlns:p14="http://schemas.microsoft.com/office/powerpoint/2010/main" val="2045986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B2010-0A21-644C-A232-5202519C9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771E7-0A5E-304A-84EE-4F2060544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841464"/>
            <a:ext cx="10131425" cy="3649133"/>
          </a:xfrm>
        </p:spPr>
        <p:txBody>
          <a:bodyPr>
            <a:normAutofit/>
          </a:bodyPr>
          <a:lstStyle/>
          <a:p>
            <a:r>
              <a:rPr lang="en-US" sz="2200" dirty="0"/>
              <a:t>Maximum fuel imbalance for takeoff and landing is:</a:t>
            </a:r>
          </a:p>
          <a:p>
            <a:r>
              <a:rPr lang="en-US" sz="2200" dirty="0"/>
              <a:t>200 pounds when total fuel is greater than 2,000 pounds.</a:t>
            </a:r>
          </a:p>
          <a:p>
            <a:r>
              <a:rPr lang="en-US" sz="2200" dirty="0"/>
              <a:t>400 pounds when total fuel is less than 2,000 pounds.</a:t>
            </a:r>
          </a:p>
        </p:txBody>
      </p:sp>
    </p:spTree>
    <p:extLst>
      <p:ext uri="{BB962C8B-B14F-4D97-AF65-F5344CB8AC3E}">
        <p14:creationId xmlns:p14="http://schemas.microsoft.com/office/powerpoint/2010/main" val="2685480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3EF7B-BD47-2A43-A02E-30915AB1B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Misc.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9DC6C-CF5C-7645-84DA-FE217CC78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RMI VOR NEEDLE #1 IS NOT CONNECTED.</a:t>
            </a:r>
          </a:p>
          <a:p>
            <a:r>
              <a:rPr lang="en-US" sz="2000" dirty="0"/>
              <a:t>RMI VOR NEEDLE #2 IS CONNECTED TO #2 VOR (SIC).</a:t>
            </a:r>
          </a:p>
          <a:p>
            <a:r>
              <a:rPr lang="en-US" sz="2000" dirty="0"/>
              <a:t>ONE ADF INSTALLED ON LOWER CENTER COLUMN.</a:t>
            </a:r>
          </a:p>
          <a:p>
            <a:r>
              <a:rPr lang="en-US" sz="2000" dirty="0"/>
              <a:t>ENGINE FIRE WARNING LIGHTS INSTALLED ABOVE DASHBOARD.</a:t>
            </a:r>
          </a:p>
        </p:txBody>
      </p:sp>
    </p:spTree>
    <p:extLst>
      <p:ext uri="{BB962C8B-B14F-4D97-AF65-F5344CB8AC3E}">
        <p14:creationId xmlns:p14="http://schemas.microsoft.com/office/powerpoint/2010/main" val="7724739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700</Words>
  <Application>Microsoft Macintosh PowerPoint</Application>
  <PresentationFormat>Widescreen</PresentationFormat>
  <Paragraphs>179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Celestial</vt:lpstr>
      <vt:lpstr>TRANSNORTHERN</vt:lpstr>
      <vt:lpstr>References: </vt:lpstr>
      <vt:lpstr>16,000 lbs metro: </vt:lpstr>
      <vt:lpstr>Limitations</vt:lpstr>
      <vt:lpstr>Limitations</vt:lpstr>
      <vt:lpstr>Limitations</vt:lpstr>
      <vt:lpstr>Fuselage Bending moments</vt:lpstr>
      <vt:lpstr>Limitations</vt:lpstr>
      <vt:lpstr>Misc. differences</vt:lpstr>
      <vt:lpstr>MISC. DIFFerences</vt:lpstr>
      <vt:lpstr>Cawi limitations</vt:lpstr>
      <vt:lpstr>CAWI performance</vt:lpstr>
      <vt:lpstr>CAWI performance</vt:lpstr>
      <vt:lpstr>Limitations (Cawi)</vt:lpstr>
      <vt:lpstr>Limitations (Cawi) </vt:lpstr>
      <vt:lpstr>Cawi system pre-flight check</vt:lpstr>
      <vt:lpstr>Cawi system check</vt:lpstr>
      <vt:lpstr>Cawi normal takeoff</vt:lpstr>
      <vt:lpstr>Cawi normal takeoff (cont.)</vt:lpstr>
      <vt:lpstr>Cawi normal takeoff (cont.)</vt:lpstr>
      <vt:lpstr>Cawi normal takeoff (cont.)</vt:lpstr>
      <vt:lpstr>Afm performance section </vt:lpstr>
      <vt:lpstr>Afm performance section  </vt:lpstr>
      <vt:lpstr>Afm performance section  </vt:lpstr>
      <vt:lpstr>Nose wheel steering</vt:lpstr>
      <vt:lpstr>Weight &amp; balance (Sample ups anc-adq)</vt:lpstr>
      <vt:lpstr>Weight &amp; balance (Sample ADQ-anc, fishload)</vt:lpstr>
      <vt:lpstr>List of supplements</vt:lpstr>
      <vt:lpstr>Fdr pre-flight check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TRANSNORTHERN</dc:title>
  <dc:creator>Patrick Akerlund</dc:creator>
  <cp:lastModifiedBy>Patrick Akerlund</cp:lastModifiedBy>
  <cp:revision>17</cp:revision>
  <dcterms:created xsi:type="dcterms:W3CDTF">2021-03-15T12:32:19Z</dcterms:created>
  <dcterms:modified xsi:type="dcterms:W3CDTF">2021-03-26T05:24:14Z</dcterms:modified>
</cp:coreProperties>
</file>